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B_D1AAB567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6" r:id="rId6"/>
    <p:sldId id="260" r:id="rId7"/>
    <p:sldId id="271" r:id="rId8"/>
    <p:sldId id="273" r:id="rId9"/>
    <p:sldId id="261" r:id="rId10"/>
    <p:sldId id="267" r:id="rId11"/>
    <p:sldId id="269" r:id="rId12"/>
    <p:sldId id="268" r:id="rId13"/>
    <p:sldId id="270" r:id="rId14"/>
    <p:sldId id="263" r:id="rId15"/>
    <p:sldId id="264" r:id="rId16"/>
    <p:sldId id="275" r:id="rId17"/>
    <p:sldId id="262" r:id="rId18"/>
    <p:sldId id="26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5DB438-79BE-3819-281B-16D36DFA45C6}" name="Leo Freitas" initials="LF" userId="S::nljsf@newcastle.ac.uk::1250b84a-d7e3-4da8-9fab-9a44bda417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181A1C"/>
    <a:srgbClr val="262626"/>
    <a:srgbClr val="3E69AB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7" autoAdjust="0"/>
    <p:restoredTop sz="86682" autoAdjust="0"/>
  </p:normalViewPr>
  <p:slideViewPr>
    <p:cSldViewPr snapToGrid="0">
      <p:cViewPr varScale="1">
        <p:scale>
          <a:sx n="93" d="100"/>
          <a:sy n="93" d="100"/>
        </p:scale>
        <p:origin x="5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B_D1AAB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F164FC-CC23-BE4A-B8B9-4E606BEFAF9B}" authorId="{435DB438-79BE-3819-281B-16D36DFA45C6}" status="resolved" created="2023-03-09T08:51:48.68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7625703" sldId="267"/>
      <ac:spMk id="3" creationId="{152901FC-F47E-2068-6129-DE4F694F8DBA}"/>
    </ac:deMkLst>
    <p188:txBody>
      <a:bodyPr/>
      <a:lstStyle/>
      <a:p>
        <a:r>
          <a:rPr lang="en-US"/>
          <a:t>Remove? What does that mean?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 qualifier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5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why speed is important (for 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CSVReader</a:t>
            </a:r>
            <a:r>
              <a:rPr lang="en-GB" dirty="0"/>
              <a:t> creates a VDM model depending on certain CSV features. This is useful say for reading things like dialyser embedded finite state machine as a VDM type, not as CSV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Simple: keep IO and data manipulation out of the day-to-day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Accurate: have various formal invariants to guarantee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Fast: allow for variety of high performance CSV parsers (not hard coded 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67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value in the presence of “multiple-commas” in a single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they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CellInv</a:t>
            </a:r>
            <a:r>
              <a:rPr lang="en-US" dirty="0"/>
              <a:t>: Declared header type +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ColInv</a:t>
            </a:r>
            <a:r>
              <a:rPr lang="en-US" dirty="0"/>
              <a:t>: Full header and transposed row (column view)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RowInv</a:t>
            </a:r>
            <a:r>
              <a:rPr lang="en-US" dirty="0"/>
              <a:t>: Full header and row 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FileInv</a:t>
            </a:r>
            <a:r>
              <a:rPr lang="en-US" dirty="0"/>
              <a:t>: Full header and full CSV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10/03/2023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10/03/2023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10/03/2023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10/03/2023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10/03/2023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D1AAB56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uk/VDM_Toolk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Allows for cell validation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Cell 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Column-wide invariant</a:t>
            </a:r>
          </a:p>
          <a:p>
            <a:r>
              <a:rPr lang="en-GB" dirty="0"/>
              <a:t>Allows for validation per header across rows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validation per row across all headers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across all CSV cells 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CSV format variability (e.g. CSV UTF8, MS-DOS, Mac, etc.)  </a:t>
            </a:r>
          </a:p>
          <a:p>
            <a:pPr lvl="1"/>
            <a:r>
              <a:rPr lang="en-GB" dirty="0"/>
              <a:t>Delegate CSV format type to parsers (e.g. formalisation of CSV format itself) </a:t>
            </a:r>
          </a:p>
          <a:p>
            <a:r>
              <a:rPr lang="en-GB" dirty="0"/>
              <a:t>Ease of use: use of VDM state and operations as entry points</a:t>
            </a:r>
          </a:p>
          <a:p>
            <a:r>
              <a:rPr lang="en-GB" dirty="0"/>
              <a:t>Improved validation, error handling and reporting</a:t>
            </a:r>
          </a:p>
          <a:p>
            <a:r>
              <a:rPr lang="en-GB" dirty="0"/>
              <a:t>Faster performance through multiple CSV parsers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Tested on multiple CSV format variants</a:t>
            </a:r>
          </a:p>
          <a:p>
            <a:pPr lvl="1"/>
            <a:r>
              <a:rPr lang="en-GB" dirty="0"/>
              <a:t>CSV UTF8, MS-DOS and Mac</a:t>
            </a:r>
          </a:p>
          <a:p>
            <a:r>
              <a:rPr lang="en-GB" dirty="0"/>
              <a:t>Applied to multiple domains</a:t>
            </a:r>
          </a:p>
          <a:p>
            <a:pPr lvl="1"/>
            <a:r>
              <a:rPr lang="en-GB" dirty="0"/>
              <a:t>ScubaTx organ preservation device medical device logs</a:t>
            </a:r>
          </a:p>
          <a:p>
            <a:pPr lvl="1"/>
            <a:r>
              <a:rPr lang="en-GB" dirty="0"/>
              <a:t>UNOS (United Network for Organ Sharing) lung transplant history logs</a:t>
            </a:r>
          </a:p>
          <a:p>
            <a:pPr lvl="1"/>
            <a:r>
              <a:rPr lang="en-GB" dirty="0"/>
              <a:t>EMV payment system transaction logs</a:t>
            </a:r>
          </a:p>
          <a:p>
            <a:pPr lvl="1"/>
            <a:r>
              <a:rPr lang="en-GB" dirty="0"/>
              <a:t>Personalised medicine DSL “certificate of treatment”</a:t>
            </a:r>
          </a:p>
          <a:p>
            <a:pPr lvl="1"/>
            <a:r>
              <a:rPr lang="en-GB" dirty="0"/>
              <a:t>Neonatal dialyser finite state machine control system definitions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17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2" y="1828800"/>
            <a:ext cx="4277264" cy="4114800"/>
          </a:xfrm>
        </p:spPr>
        <p:txBody>
          <a:bodyPr anchor="t">
            <a:normAutofit fontScale="92500"/>
          </a:bodyPr>
          <a:lstStyle/>
          <a:p>
            <a:r>
              <a:rPr lang="en-GB" sz="1800" dirty="0"/>
              <a:t>Standard (RFC4180) data exchange format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data and embedded</a:t>
            </a:r>
          </a:p>
          <a:p>
            <a:pPr lvl="1"/>
            <a:r>
              <a:rPr lang="en-GB" sz="1800" dirty="0"/>
              <a:t>Payment systems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VDM standard CSV has limitations</a:t>
            </a:r>
          </a:p>
          <a:p>
            <a:r>
              <a:rPr lang="en-GB" sz="1800" dirty="0"/>
              <a:t>We created an improved CSV library with:</a:t>
            </a:r>
          </a:p>
          <a:p>
            <a:pPr lvl="1"/>
            <a:r>
              <a:rPr lang="en-GB" sz="1800" dirty="0"/>
              <a:t>Data validation formal specification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High performance</a:t>
            </a:r>
          </a:p>
          <a:p>
            <a:r>
              <a:rPr lang="en-GB" sz="1800" dirty="0"/>
              <a:t>Distributed with the VDM Toolkit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</a:t>
            </a:r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https://github.com/leouk/VDM_Toolkit</a:t>
            </a:r>
            <a:endParaRPr lang="en-GB" sz="1600" dirty="0">
              <a:solidFill>
                <a:srgbClr val="262626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VDM standard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Slow and error-prone (e.g. low-level IO)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Limited support for various CSV formats</a:t>
            </a:r>
          </a:p>
          <a:p>
            <a:r>
              <a:rPr lang="en-GB" dirty="0"/>
              <a:t>Only hard-coded IO native calls available </a:t>
            </a:r>
          </a:p>
          <a:p>
            <a:pPr lvl="1"/>
            <a:r>
              <a:rPr lang="en-GB" dirty="0"/>
              <a:t>Limits CSV performance and formats variety</a:t>
            </a:r>
          </a:p>
          <a:p>
            <a:r>
              <a:rPr lang="en-GB" dirty="0"/>
              <a:t>Imported data is of a wildcard (?) type</a:t>
            </a:r>
          </a:p>
          <a:p>
            <a:pPr lvl="1"/>
            <a:r>
              <a:rPr lang="en-GB" dirty="0"/>
              <a:t>Users have to further introspect meaning</a:t>
            </a:r>
          </a:p>
          <a:p>
            <a:r>
              <a:rPr lang="en-GB" dirty="0"/>
              <a:t>Different 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CSVReader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cs typeface="Consolas" panose="020B0609020204030204" pitchFamily="49" charset="0"/>
              </a:rPr>
              <a:t>CSV as user data not structural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09528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 dirty="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 </a:t>
            </a:r>
            <a:endParaRPr lang="en-GB" sz="6000" dirty="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and Parsers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CSV Lib offers basic types for column typing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Multiple parses are available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176D6-063D-2083-9280-51E0CF34706C}"/>
              </a:ext>
            </a:extLst>
          </p:cNvPr>
          <p:cNvGrpSpPr/>
          <p:nvPr/>
        </p:nvGrpSpPr>
        <p:grpSpPr>
          <a:xfrm>
            <a:off x="2847881" y="5510428"/>
            <a:ext cx="6951086" cy="266601"/>
            <a:chOff x="4681731" y="2481943"/>
            <a:chExt cx="6951086" cy="266601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893FEEE-A857-8561-0A7C-DD3EA071098C}"/>
                </a:ext>
              </a:extLst>
            </p:cNvPr>
            <p:cNvSpPr/>
            <p:nvPr/>
          </p:nvSpPr>
          <p:spPr>
            <a:xfrm flipH="1">
              <a:off x="4681731" y="2481943"/>
              <a:ext cx="6951086" cy="266601"/>
            </a:xfrm>
            <a:prstGeom prst="parallelogram">
              <a:avLst>
                <a:gd name="adj" fmla="val 54167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tx1"/>
                  </a:solidFill>
                </a:ln>
                <a:solidFill>
                  <a:srgbClr val="262626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ADE5F2-D449-F4B8-8993-29086210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" t="6530" r="1729" b="1341"/>
            <a:stretch/>
          </p:blipFill>
          <p:spPr>
            <a:xfrm>
              <a:off x="4929510" y="2481943"/>
              <a:ext cx="6424290" cy="2666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0A50EF-69F7-276C-7DC6-E84231F0E507}"/>
              </a:ext>
            </a:extLst>
          </p:cNvPr>
          <p:cNvGrpSpPr/>
          <p:nvPr/>
        </p:nvGrpSpPr>
        <p:grpSpPr>
          <a:xfrm>
            <a:off x="2245895" y="3017960"/>
            <a:ext cx="7700210" cy="1121378"/>
            <a:chOff x="2245895" y="3017960"/>
            <a:chExt cx="7700210" cy="11213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0141E-D52D-A13A-9F02-C1683A89B4D6}"/>
                </a:ext>
              </a:extLst>
            </p:cNvPr>
            <p:cNvGrpSpPr/>
            <p:nvPr/>
          </p:nvGrpSpPr>
          <p:grpSpPr>
            <a:xfrm>
              <a:off x="2245895" y="3017960"/>
              <a:ext cx="7700210" cy="1121378"/>
              <a:chOff x="2255062" y="2855386"/>
              <a:chExt cx="7700210" cy="1121378"/>
            </a:xfrm>
          </p:grpSpPr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187C9C84-90A8-41BD-AF72-CE3F32A6C43E}"/>
                  </a:ext>
                </a:extLst>
              </p:cNvPr>
              <p:cNvSpPr/>
              <p:nvPr/>
            </p:nvSpPr>
            <p:spPr>
              <a:xfrm flipH="1">
                <a:off x="2255062" y="2855386"/>
                <a:ext cx="7700210" cy="1121378"/>
              </a:xfrm>
              <a:prstGeom prst="parallelogram">
                <a:avLst>
                  <a:gd name="adj" fmla="val 54167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tx1"/>
                    </a:solidFill>
                  </a:ln>
                  <a:solidFill>
                    <a:srgbClr val="262626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39E522-E02E-7BC2-B79E-35105E8D6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048" y="2881236"/>
                <a:ext cx="6477904" cy="1095528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2CD0C2-4DEF-F9AD-99F1-BC2B44918B45}"/>
                </a:ext>
              </a:extLst>
            </p:cNvPr>
            <p:cNvSpPr/>
            <p:nvPr/>
          </p:nvSpPr>
          <p:spPr>
            <a:xfrm>
              <a:off x="2847881" y="3526971"/>
              <a:ext cx="3827927" cy="330009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1E1E1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0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Out-of-the-box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 (e.g. CSV settings)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Data validation can be </a:t>
            </a:r>
          </a:p>
          <a:p>
            <a:pPr marL="0" indent="0">
              <a:buNone/>
            </a:pPr>
            <a:r>
              <a:rPr lang="en-GB" sz="2400" dirty="0"/>
              <a:t>    formally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256514"/>
          </a:xfrm>
        </p:spPr>
        <p:txBody>
          <a:bodyPr>
            <a:normAutofit/>
          </a:bodyPr>
          <a:lstStyle/>
          <a:p>
            <a:r>
              <a:rPr lang="en-GB" dirty="0"/>
              <a:t>CSV entries strong typing defined through semantic headers as: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 </a:t>
            </a:r>
          </a:p>
          <a:p>
            <a:pPr lvl="1"/>
            <a:r>
              <a:rPr lang="en-GB" dirty="0"/>
              <a:t>Column Invariant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6149312" y="1892860"/>
            <a:ext cx="5159943" cy="22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CSV settings define expected file properties as: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999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</a:t>
            </a:r>
          </a:p>
          <a:p>
            <a:pPr lvl="1"/>
            <a:r>
              <a:rPr lang="en-GB" dirty="0"/>
              <a:t>Short rows (i.e. not enough columns)</a:t>
            </a:r>
          </a:p>
          <a:p>
            <a:pPr lvl="1"/>
            <a:r>
              <a:rPr lang="en-GB" dirty="0"/>
              <a:t>Declared type violations (e.g. string for </a:t>
            </a:r>
            <a:r>
              <a:rPr lang="en-GB" dirty="0" err="1"/>
              <a:t>nat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User defined invariant violations</a:t>
            </a:r>
          </a:p>
          <a:p>
            <a:r>
              <a:rPr lang="en-GB" dirty="0"/>
              <a:t>Provides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8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0119" cy="4667250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Checks on imported data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Declared header type validation</a:t>
            </a:r>
          </a:p>
          <a:p>
            <a:pPr lvl="1"/>
            <a:endParaRPr lang="en-GB" dirty="0"/>
          </a:p>
          <a:p>
            <a:r>
              <a:rPr lang="en-GB" dirty="0"/>
              <a:t>User defined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Lambda abstractions capture invariants as record fields</a:t>
            </a:r>
          </a:p>
          <a:p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Words>937</Words>
  <Application>Microsoft Office PowerPoint</Application>
  <PresentationFormat>Widescreen</PresentationFormat>
  <Paragraphs>222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Cascadia Code</vt:lpstr>
      <vt:lpstr>Cascadia Mono</vt:lpstr>
      <vt:lpstr>Consolas</vt:lpstr>
      <vt:lpstr>Office Theme</vt:lpstr>
      <vt:lpstr>Specification-based CSV Support  in VDM</vt:lpstr>
      <vt:lpstr>Introduction</vt:lpstr>
      <vt:lpstr>VDM standard CSV Library</vt:lpstr>
      <vt:lpstr>Design Principles</vt:lpstr>
      <vt:lpstr>Types and Parsers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16</cp:revision>
  <dcterms:created xsi:type="dcterms:W3CDTF">2023-02-28T18:54:15Z</dcterms:created>
  <dcterms:modified xsi:type="dcterms:W3CDTF">2023-03-10T08:52:18Z</dcterms:modified>
</cp:coreProperties>
</file>